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57" r:id="rId3"/>
    <p:sldId id="258" r:id="rId4"/>
    <p:sldId id="259" r:id="rId5"/>
    <p:sldId id="260" r:id="rId6"/>
    <p:sldId id="268" r:id="rId7"/>
    <p:sldId id="279" r:id="rId8"/>
    <p:sldId id="280" r:id="rId9"/>
    <p:sldId id="283" r:id="rId10"/>
    <p:sldId id="286" r:id="rId11"/>
    <p:sldId id="262" r:id="rId12"/>
    <p:sldId id="28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04" d="100"/>
          <a:sy n="104" d="100"/>
        </p:scale>
        <p:origin x="114" y="276"/>
      </p:cViewPr>
      <p:guideLst/>
    </p:cSldViewPr>
  </p:slideViewPr>
  <p:notesTextViewPr>
    <p:cViewPr>
      <p:scale>
        <a:sx n="1" d="1"/>
        <a:sy n="1" d="1"/>
      </p:scale>
      <p:origin x="0" y="0"/>
    </p:cViewPr>
  </p:notesTextViewPr>
  <p:sorterViewPr>
    <p:cViewPr>
      <p:scale>
        <a:sx n="100" d="100"/>
        <a:sy n="100" d="100"/>
      </p:scale>
      <p:origin x="0" y="-10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7BA0A7-D73C-48FC-AA02-5BA9A1211176}" type="datetimeFigureOut">
              <a:rPr lang="en-US" smtClean="0"/>
              <a:t>4/10/2014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2D10AD-0213-4BA4-98E1-E4B4D336FA5F}" type="slidenum">
              <a:rPr lang="en-US" smtClean="0"/>
              <a:t>‹#›</a:t>
            </a:fld>
            <a:endParaRPr lang="en-US"/>
          </a:p>
        </p:txBody>
      </p:sp>
    </p:spTree>
    <p:extLst>
      <p:ext uri="{BB962C8B-B14F-4D97-AF65-F5344CB8AC3E}">
        <p14:creationId xmlns:p14="http://schemas.microsoft.com/office/powerpoint/2010/main" val="1579366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78A800-6ABA-4281-9B77-AF8FAB2749A9}" type="datetimeFigureOut">
              <a:rPr lang="en-US" smtClean="0"/>
              <a:t>4/10/2014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4A606-2BD1-470B-BAC4-6D15BB8D8904}" type="slidenum">
              <a:rPr lang="en-US" smtClean="0"/>
              <a:t>‹#›</a:t>
            </a:fld>
            <a:endParaRPr lang="en-US"/>
          </a:p>
        </p:txBody>
      </p:sp>
    </p:spTree>
    <p:extLst>
      <p:ext uri="{BB962C8B-B14F-4D97-AF65-F5344CB8AC3E}">
        <p14:creationId xmlns:p14="http://schemas.microsoft.com/office/powerpoint/2010/main" val="3539675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8108AD7-1C55-4962-BA4A-05408464C454}" type="datetime1">
              <a:rPr lang="en-US" smtClean="0"/>
              <a:t>4/10/2014</a:t>
            </a:fld>
            <a:endParaRPr lang="en-US"/>
          </a:p>
        </p:txBody>
      </p:sp>
      <p:sp>
        <p:nvSpPr>
          <p:cNvPr id="5" name="Footer Placeholder 4"/>
          <p:cNvSpPr>
            <a:spLocks noGrp="1"/>
          </p:cNvSpPr>
          <p:nvPr>
            <p:ph type="ftr" sz="quarter" idx="11"/>
          </p:nvPr>
        </p:nvSpPr>
        <p:spPr/>
        <p:txBody>
          <a:bodyPr/>
          <a:lstStyle/>
          <a:p>
            <a:r>
              <a:rPr lang="en-US" smtClean="0"/>
              <a:t>Contact RSSP at 575-3845 and ask to speak to your Department Grants Specialist</a:t>
            </a:r>
            <a:endParaRPr lang="en-US"/>
          </a:p>
        </p:txBody>
      </p:sp>
      <p:sp>
        <p:nvSpPr>
          <p:cNvPr id="6" name="Slide Number Placeholder 5"/>
          <p:cNvSpPr>
            <a:spLocks noGrp="1"/>
          </p:cNvSpPr>
          <p:nvPr>
            <p:ph type="sldNum" sz="quarter" idx="12"/>
          </p:nvPr>
        </p:nvSpPr>
        <p:spPr/>
        <p:txBody>
          <a:bodyPr/>
          <a:lstStyle/>
          <a:p>
            <a:fld id="{A4CC937C-5F6E-4B2A-9727-01587CC943CA}" type="slidenum">
              <a:rPr lang="en-US" smtClean="0"/>
              <a:t>‹#›</a:t>
            </a:fld>
            <a:endParaRPr lang="en-US"/>
          </a:p>
        </p:txBody>
      </p:sp>
    </p:spTree>
    <p:extLst>
      <p:ext uri="{BB962C8B-B14F-4D97-AF65-F5344CB8AC3E}">
        <p14:creationId xmlns:p14="http://schemas.microsoft.com/office/powerpoint/2010/main" val="2600477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88B461-C1A5-414F-BC9C-6367A4462624}" type="datetime1">
              <a:rPr lang="en-US" smtClean="0"/>
              <a:t>4/10/2014</a:t>
            </a:fld>
            <a:endParaRPr lang="en-US"/>
          </a:p>
        </p:txBody>
      </p:sp>
      <p:sp>
        <p:nvSpPr>
          <p:cNvPr id="5" name="Footer Placeholder 4"/>
          <p:cNvSpPr>
            <a:spLocks noGrp="1"/>
          </p:cNvSpPr>
          <p:nvPr>
            <p:ph type="ftr" sz="quarter" idx="11"/>
          </p:nvPr>
        </p:nvSpPr>
        <p:spPr/>
        <p:txBody>
          <a:bodyPr/>
          <a:lstStyle/>
          <a:p>
            <a:r>
              <a:rPr lang="en-US" smtClean="0"/>
              <a:t>Contact RSSP at 575-3845 and ask to speak to your Department Grants Specialist</a:t>
            </a:r>
            <a:endParaRPr lang="en-US"/>
          </a:p>
        </p:txBody>
      </p:sp>
      <p:sp>
        <p:nvSpPr>
          <p:cNvPr id="6" name="Slide Number Placeholder 5"/>
          <p:cNvSpPr>
            <a:spLocks noGrp="1"/>
          </p:cNvSpPr>
          <p:nvPr>
            <p:ph type="sldNum" sz="quarter" idx="12"/>
          </p:nvPr>
        </p:nvSpPr>
        <p:spPr/>
        <p:txBody>
          <a:bodyPr/>
          <a:lstStyle/>
          <a:p>
            <a:fld id="{A4CC937C-5F6E-4B2A-9727-01587CC943CA}" type="slidenum">
              <a:rPr lang="en-US" smtClean="0"/>
              <a:t>‹#›</a:t>
            </a:fld>
            <a:endParaRPr lang="en-US"/>
          </a:p>
        </p:txBody>
      </p:sp>
    </p:spTree>
    <p:extLst>
      <p:ext uri="{BB962C8B-B14F-4D97-AF65-F5344CB8AC3E}">
        <p14:creationId xmlns:p14="http://schemas.microsoft.com/office/powerpoint/2010/main" val="1158853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3B263E-A782-4152-8D6C-D6BAF6CE2578}" type="datetime1">
              <a:rPr lang="en-US" smtClean="0"/>
              <a:t>4/10/2014</a:t>
            </a:fld>
            <a:endParaRPr lang="en-US"/>
          </a:p>
        </p:txBody>
      </p:sp>
      <p:sp>
        <p:nvSpPr>
          <p:cNvPr id="5" name="Footer Placeholder 4"/>
          <p:cNvSpPr>
            <a:spLocks noGrp="1"/>
          </p:cNvSpPr>
          <p:nvPr>
            <p:ph type="ftr" sz="quarter" idx="11"/>
          </p:nvPr>
        </p:nvSpPr>
        <p:spPr/>
        <p:txBody>
          <a:bodyPr/>
          <a:lstStyle/>
          <a:p>
            <a:r>
              <a:rPr lang="en-US" smtClean="0"/>
              <a:t>Contact RSSP at 575-3845 and ask to speak to your Department Grants Specialist</a:t>
            </a:r>
            <a:endParaRPr lang="en-US"/>
          </a:p>
        </p:txBody>
      </p:sp>
      <p:sp>
        <p:nvSpPr>
          <p:cNvPr id="6" name="Slide Number Placeholder 5"/>
          <p:cNvSpPr>
            <a:spLocks noGrp="1"/>
          </p:cNvSpPr>
          <p:nvPr>
            <p:ph type="sldNum" sz="quarter" idx="12"/>
          </p:nvPr>
        </p:nvSpPr>
        <p:spPr/>
        <p:txBody>
          <a:bodyPr/>
          <a:lstStyle/>
          <a:p>
            <a:fld id="{A4CC937C-5F6E-4B2A-9727-01587CC943C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98723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E6BF5-CD0F-4199-9AB2-FAA6D56F7022}" type="datetime1">
              <a:rPr lang="en-US" smtClean="0"/>
              <a:t>4/10/2014</a:t>
            </a:fld>
            <a:endParaRPr lang="en-US"/>
          </a:p>
        </p:txBody>
      </p:sp>
      <p:sp>
        <p:nvSpPr>
          <p:cNvPr id="5" name="Footer Placeholder 4"/>
          <p:cNvSpPr>
            <a:spLocks noGrp="1"/>
          </p:cNvSpPr>
          <p:nvPr>
            <p:ph type="ftr" sz="quarter" idx="11"/>
          </p:nvPr>
        </p:nvSpPr>
        <p:spPr/>
        <p:txBody>
          <a:bodyPr/>
          <a:lstStyle/>
          <a:p>
            <a:r>
              <a:rPr lang="en-US" smtClean="0"/>
              <a:t>Contact RSSP at 575-3845 and ask to speak to your Department Grants Specialist</a:t>
            </a:r>
            <a:endParaRPr lang="en-US"/>
          </a:p>
        </p:txBody>
      </p:sp>
      <p:sp>
        <p:nvSpPr>
          <p:cNvPr id="6" name="Slide Number Placeholder 5"/>
          <p:cNvSpPr>
            <a:spLocks noGrp="1"/>
          </p:cNvSpPr>
          <p:nvPr>
            <p:ph type="sldNum" sz="quarter" idx="12"/>
          </p:nvPr>
        </p:nvSpPr>
        <p:spPr/>
        <p:txBody>
          <a:bodyPr/>
          <a:lstStyle/>
          <a:p>
            <a:fld id="{A4CC937C-5F6E-4B2A-9727-01587CC943CA}" type="slidenum">
              <a:rPr lang="en-US" smtClean="0"/>
              <a:t>‹#›</a:t>
            </a:fld>
            <a:endParaRPr lang="en-US"/>
          </a:p>
        </p:txBody>
      </p:sp>
    </p:spTree>
    <p:extLst>
      <p:ext uri="{BB962C8B-B14F-4D97-AF65-F5344CB8AC3E}">
        <p14:creationId xmlns:p14="http://schemas.microsoft.com/office/powerpoint/2010/main" val="1176633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E652D3-9180-4AD6-B461-694B15E79F02}" type="datetime1">
              <a:rPr lang="en-US" smtClean="0"/>
              <a:t>4/10/2014</a:t>
            </a:fld>
            <a:endParaRPr lang="en-US"/>
          </a:p>
        </p:txBody>
      </p:sp>
      <p:sp>
        <p:nvSpPr>
          <p:cNvPr id="5" name="Footer Placeholder 4"/>
          <p:cNvSpPr>
            <a:spLocks noGrp="1"/>
          </p:cNvSpPr>
          <p:nvPr>
            <p:ph type="ftr" sz="quarter" idx="11"/>
          </p:nvPr>
        </p:nvSpPr>
        <p:spPr/>
        <p:txBody>
          <a:bodyPr/>
          <a:lstStyle/>
          <a:p>
            <a:r>
              <a:rPr lang="en-US" smtClean="0"/>
              <a:t>Contact RSSP at 575-3845 and ask to speak to your Department Grants Specialist</a:t>
            </a:r>
            <a:endParaRPr lang="en-US"/>
          </a:p>
        </p:txBody>
      </p:sp>
      <p:sp>
        <p:nvSpPr>
          <p:cNvPr id="6" name="Slide Number Placeholder 5"/>
          <p:cNvSpPr>
            <a:spLocks noGrp="1"/>
          </p:cNvSpPr>
          <p:nvPr>
            <p:ph type="sldNum" sz="quarter" idx="12"/>
          </p:nvPr>
        </p:nvSpPr>
        <p:spPr/>
        <p:txBody>
          <a:bodyPr/>
          <a:lstStyle/>
          <a:p>
            <a:fld id="{A4CC937C-5F6E-4B2A-9727-01587CC943C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570175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B2BCE-F0E4-4317-8B7C-97BA4936DE3F}" type="datetime1">
              <a:rPr lang="en-US" smtClean="0"/>
              <a:t>4/10/2014</a:t>
            </a:fld>
            <a:endParaRPr lang="en-US"/>
          </a:p>
        </p:txBody>
      </p:sp>
      <p:sp>
        <p:nvSpPr>
          <p:cNvPr id="5" name="Footer Placeholder 4"/>
          <p:cNvSpPr>
            <a:spLocks noGrp="1"/>
          </p:cNvSpPr>
          <p:nvPr>
            <p:ph type="ftr" sz="quarter" idx="11"/>
          </p:nvPr>
        </p:nvSpPr>
        <p:spPr/>
        <p:txBody>
          <a:bodyPr/>
          <a:lstStyle/>
          <a:p>
            <a:r>
              <a:rPr lang="en-US" smtClean="0"/>
              <a:t>Contact RSSP at 575-3845 and ask to speak to your Department Grants Specialist</a:t>
            </a:r>
            <a:endParaRPr lang="en-US"/>
          </a:p>
        </p:txBody>
      </p:sp>
      <p:sp>
        <p:nvSpPr>
          <p:cNvPr id="6" name="Slide Number Placeholder 5"/>
          <p:cNvSpPr>
            <a:spLocks noGrp="1"/>
          </p:cNvSpPr>
          <p:nvPr>
            <p:ph type="sldNum" sz="quarter" idx="12"/>
          </p:nvPr>
        </p:nvSpPr>
        <p:spPr/>
        <p:txBody>
          <a:bodyPr/>
          <a:lstStyle/>
          <a:p>
            <a:fld id="{A4CC937C-5F6E-4B2A-9727-01587CC943CA}" type="slidenum">
              <a:rPr lang="en-US" smtClean="0"/>
              <a:t>‹#›</a:t>
            </a:fld>
            <a:endParaRPr lang="en-US"/>
          </a:p>
        </p:txBody>
      </p:sp>
    </p:spTree>
    <p:extLst>
      <p:ext uri="{BB962C8B-B14F-4D97-AF65-F5344CB8AC3E}">
        <p14:creationId xmlns:p14="http://schemas.microsoft.com/office/powerpoint/2010/main" val="26179464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14D6F6-2A0A-424F-9648-A78DE04E191A}" type="datetime1">
              <a:rPr lang="en-US" smtClean="0"/>
              <a:t>4/10/2014</a:t>
            </a:fld>
            <a:endParaRPr lang="en-US"/>
          </a:p>
        </p:txBody>
      </p:sp>
      <p:sp>
        <p:nvSpPr>
          <p:cNvPr id="5" name="Footer Placeholder 4"/>
          <p:cNvSpPr>
            <a:spLocks noGrp="1"/>
          </p:cNvSpPr>
          <p:nvPr>
            <p:ph type="ftr" sz="quarter" idx="11"/>
          </p:nvPr>
        </p:nvSpPr>
        <p:spPr/>
        <p:txBody>
          <a:bodyPr/>
          <a:lstStyle/>
          <a:p>
            <a:r>
              <a:rPr lang="en-US" smtClean="0"/>
              <a:t>Contact RSSP at 575-3845 and ask to speak to your Department Grants Specialist</a:t>
            </a:r>
            <a:endParaRPr lang="en-US"/>
          </a:p>
        </p:txBody>
      </p:sp>
      <p:sp>
        <p:nvSpPr>
          <p:cNvPr id="6" name="Slide Number Placeholder 5"/>
          <p:cNvSpPr>
            <a:spLocks noGrp="1"/>
          </p:cNvSpPr>
          <p:nvPr>
            <p:ph type="sldNum" sz="quarter" idx="12"/>
          </p:nvPr>
        </p:nvSpPr>
        <p:spPr/>
        <p:txBody>
          <a:bodyPr/>
          <a:lstStyle/>
          <a:p>
            <a:fld id="{A4CC937C-5F6E-4B2A-9727-01587CC943CA}" type="slidenum">
              <a:rPr lang="en-US" smtClean="0"/>
              <a:t>‹#›</a:t>
            </a:fld>
            <a:endParaRPr lang="en-US"/>
          </a:p>
        </p:txBody>
      </p:sp>
    </p:spTree>
    <p:extLst>
      <p:ext uri="{BB962C8B-B14F-4D97-AF65-F5344CB8AC3E}">
        <p14:creationId xmlns:p14="http://schemas.microsoft.com/office/powerpoint/2010/main" val="7365712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7A0CEC-8368-44F9-A058-12CEE7841221}" type="datetime1">
              <a:rPr lang="en-US" smtClean="0"/>
              <a:t>4/10/2014</a:t>
            </a:fld>
            <a:endParaRPr lang="en-US"/>
          </a:p>
        </p:txBody>
      </p:sp>
      <p:sp>
        <p:nvSpPr>
          <p:cNvPr id="5" name="Footer Placeholder 4"/>
          <p:cNvSpPr>
            <a:spLocks noGrp="1"/>
          </p:cNvSpPr>
          <p:nvPr>
            <p:ph type="ftr" sz="quarter" idx="11"/>
          </p:nvPr>
        </p:nvSpPr>
        <p:spPr/>
        <p:txBody>
          <a:bodyPr/>
          <a:lstStyle/>
          <a:p>
            <a:r>
              <a:rPr lang="en-US" smtClean="0"/>
              <a:t>Contact RSSP at 575-3845 and ask to speak to your Department Grants Specialist</a:t>
            </a:r>
            <a:endParaRPr lang="en-US"/>
          </a:p>
        </p:txBody>
      </p:sp>
      <p:sp>
        <p:nvSpPr>
          <p:cNvPr id="6" name="Slide Number Placeholder 5"/>
          <p:cNvSpPr>
            <a:spLocks noGrp="1"/>
          </p:cNvSpPr>
          <p:nvPr>
            <p:ph type="sldNum" sz="quarter" idx="12"/>
          </p:nvPr>
        </p:nvSpPr>
        <p:spPr/>
        <p:txBody>
          <a:bodyPr/>
          <a:lstStyle/>
          <a:p>
            <a:fld id="{A4CC937C-5F6E-4B2A-9727-01587CC943CA}" type="slidenum">
              <a:rPr lang="en-US" smtClean="0"/>
              <a:t>‹#›</a:t>
            </a:fld>
            <a:endParaRPr lang="en-US"/>
          </a:p>
        </p:txBody>
      </p:sp>
    </p:spTree>
    <p:extLst>
      <p:ext uri="{BB962C8B-B14F-4D97-AF65-F5344CB8AC3E}">
        <p14:creationId xmlns:p14="http://schemas.microsoft.com/office/powerpoint/2010/main" val="2709849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5C43D1-733C-4B8C-8FFE-EDB6CD1A43B8}" type="datetime1">
              <a:rPr lang="en-US" smtClean="0"/>
              <a:t>4/10/2014</a:t>
            </a:fld>
            <a:endParaRPr lang="en-US"/>
          </a:p>
        </p:txBody>
      </p:sp>
      <p:sp>
        <p:nvSpPr>
          <p:cNvPr id="5" name="Footer Placeholder 4"/>
          <p:cNvSpPr>
            <a:spLocks noGrp="1"/>
          </p:cNvSpPr>
          <p:nvPr>
            <p:ph type="ftr" sz="quarter" idx="11"/>
          </p:nvPr>
        </p:nvSpPr>
        <p:spPr/>
        <p:txBody>
          <a:bodyPr/>
          <a:lstStyle/>
          <a:p>
            <a:r>
              <a:rPr lang="en-US" smtClean="0"/>
              <a:t>Contact RSSP at 575-3845 and ask to speak to your Department Grants Specialist</a:t>
            </a:r>
            <a:endParaRPr lang="en-US"/>
          </a:p>
        </p:txBody>
      </p:sp>
      <p:sp>
        <p:nvSpPr>
          <p:cNvPr id="6" name="Slide Number Placeholder 5"/>
          <p:cNvSpPr>
            <a:spLocks noGrp="1"/>
          </p:cNvSpPr>
          <p:nvPr>
            <p:ph type="sldNum" sz="quarter" idx="12"/>
          </p:nvPr>
        </p:nvSpPr>
        <p:spPr/>
        <p:txBody>
          <a:bodyPr/>
          <a:lstStyle/>
          <a:p>
            <a:fld id="{A4CC937C-5F6E-4B2A-9727-01587CC943CA}" type="slidenum">
              <a:rPr lang="en-US" smtClean="0"/>
              <a:t>‹#›</a:t>
            </a:fld>
            <a:endParaRPr lang="en-US"/>
          </a:p>
        </p:txBody>
      </p:sp>
    </p:spTree>
    <p:extLst>
      <p:ext uri="{BB962C8B-B14F-4D97-AF65-F5344CB8AC3E}">
        <p14:creationId xmlns:p14="http://schemas.microsoft.com/office/powerpoint/2010/main" val="3361325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F1AD75-21D6-494C-9130-056013ED9C35}" type="datetime1">
              <a:rPr lang="en-US" smtClean="0"/>
              <a:t>4/10/2014</a:t>
            </a:fld>
            <a:endParaRPr lang="en-US"/>
          </a:p>
        </p:txBody>
      </p:sp>
      <p:sp>
        <p:nvSpPr>
          <p:cNvPr id="5" name="Footer Placeholder 4"/>
          <p:cNvSpPr>
            <a:spLocks noGrp="1"/>
          </p:cNvSpPr>
          <p:nvPr>
            <p:ph type="ftr" sz="quarter" idx="11"/>
          </p:nvPr>
        </p:nvSpPr>
        <p:spPr/>
        <p:txBody>
          <a:bodyPr/>
          <a:lstStyle/>
          <a:p>
            <a:r>
              <a:rPr lang="en-US" smtClean="0"/>
              <a:t>Contact RSSP at 575-3845 and ask to speak to your Department Grants Specialist</a:t>
            </a:r>
            <a:endParaRPr lang="en-US"/>
          </a:p>
        </p:txBody>
      </p:sp>
      <p:sp>
        <p:nvSpPr>
          <p:cNvPr id="6" name="Slide Number Placeholder 5"/>
          <p:cNvSpPr>
            <a:spLocks noGrp="1"/>
          </p:cNvSpPr>
          <p:nvPr>
            <p:ph type="sldNum" sz="quarter" idx="12"/>
          </p:nvPr>
        </p:nvSpPr>
        <p:spPr/>
        <p:txBody>
          <a:bodyPr/>
          <a:lstStyle/>
          <a:p>
            <a:fld id="{A4CC937C-5F6E-4B2A-9727-01587CC943CA}" type="slidenum">
              <a:rPr lang="en-US" smtClean="0"/>
              <a:t>‹#›</a:t>
            </a:fld>
            <a:endParaRPr lang="en-US"/>
          </a:p>
        </p:txBody>
      </p:sp>
    </p:spTree>
    <p:extLst>
      <p:ext uri="{BB962C8B-B14F-4D97-AF65-F5344CB8AC3E}">
        <p14:creationId xmlns:p14="http://schemas.microsoft.com/office/powerpoint/2010/main" val="168011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B01F2D-BD5F-4461-8A12-264065C10E5D}" type="datetime1">
              <a:rPr lang="en-US" smtClean="0"/>
              <a:t>4/10/2014</a:t>
            </a:fld>
            <a:endParaRPr lang="en-US"/>
          </a:p>
        </p:txBody>
      </p:sp>
      <p:sp>
        <p:nvSpPr>
          <p:cNvPr id="6" name="Footer Placeholder 5"/>
          <p:cNvSpPr>
            <a:spLocks noGrp="1"/>
          </p:cNvSpPr>
          <p:nvPr>
            <p:ph type="ftr" sz="quarter" idx="11"/>
          </p:nvPr>
        </p:nvSpPr>
        <p:spPr/>
        <p:txBody>
          <a:bodyPr/>
          <a:lstStyle/>
          <a:p>
            <a:r>
              <a:rPr lang="en-US" smtClean="0"/>
              <a:t>Contact RSSP at 575-3845 and ask to speak to your Department Grants Specialist</a:t>
            </a:r>
            <a:endParaRPr lang="en-US"/>
          </a:p>
        </p:txBody>
      </p:sp>
      <p:sp>
        <p:nvSpPr>
          <p:cNvPr id="7" name="Slide Number Placeholder 6"/>
          <p:cNvSpPr>
            <a:spLocks noGrp="1"/>
          </p:cNvSpPr>
          <p:nvPr>
            <p:ph type="sldNum" sz="quarter" idx="12"/>
          </p:nvPr>
        </p:nvSpPr>
        <p:spPr/>
        <p:txBody>
          <a:bodyPr/>
          <a:lstStyle/>
          <a:p>
            <a:fld id="{A4CC937C-5F6E-4B2A-9727-01587CC943CA}" type="slidenum">
              <a:rPr lang="en-US" smtClean="0"/>
              <a:t>‹#›</a:t>
            </a:fld>
            <a:endParaRPr lang="en-US"/>
          </a:p>
        </p:txBody>
      </p:sp>
    </p:spTree>
    <p:extLst>
      <p:ext uri="{BB962C8B-B14F-4D97-AF65-F5344CB8AC3E}">
        <p14:creationId xmlns:p14="http://schemas.microsoft.com/office/powerpoint/2010/main" val="356861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1048C4-DE5F-477D-8377-DCD994423139}" type="datetime1">
              <a:rPr lang="en-US" smtClean="0"/>
              <a:t>4/10/2014</a:t>
            </a:fld>
            <a:endParaRPr lang="en-US"/>
          </a:p>
        </p:txBody>
      </p:sp>
      <p:sp>
        <p:nvSpPr>
          <p:cNvPr id="8" name="Footer Placeholder 7"/>
          <p:cNvSpPr>
            <a:spLocks noGrp="1"/>
          </p:cNvSpPr>
          <p:nvPr>
            <p:ph type="ftr" sz="quarter" idx="11"/>
          </p:nvPr>
        </p:nvSpPr>
        <p:spPr/>
        <p:txBody>
          <a:bodyPr/>
          <a:lstStyle/>
          <a:p>
            <a:r>
              <a:rPr lang="en-US" smtClean="0"/>
              <a:t>Contact RSSP at 575-3845 and ask to speak to your Department Grants Specialist</a:t>
            </a:r>
            <a:endParaRPr lang="en-US"/>
          </a:p>
        </p:txBody>
      </p:sp>
      <p:sp>
        <p:nvSpPr>
          <p:cNvPr id="9" name="Slide Number Placeholder 8"/>
          <p:cNvSpPr>
            <a:spLocks noGrp="1"/>
          </p:cNvSpPr>
          <p:nvPr>
            <p:ph type="sldNum" sz="quarter" idx="12"/>
          </p:nvPr>
        </p:nvSpPr>
        <p:spPr/>
        <p:txBody>
          <a:bodyPr/>
          <a:lstStyle/>
          <a:p>
            <a:fld id="{A4CC937C-5F6E-4B2A-9727-01587CC943CA}" type="slidenum">
              <a:rPr lang="en-US" smtClean="0"/>
              <a:t>‹#›</a:t>
            </a:fld>
            <a:endParaRPr lang="en-US"/>
          </a:p>
        </p:txBody>
      </p:sp>
    </p:spTree>
    <p:extLst>
      <p:ext uri="{BB962C8B-B14F-4D97-AF65-F5344CB8AC3E}">
        <p14:creationId xmlns:p14="http://schemas.microsoft.com/office/powerpoint/2010/main" val="547701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41E2182-279E-407B-9053-E7FD1CFB39E0}" type="datetime1">
              <a:rPr lang="en-US" smtClean="0"/>
              <a:t>4/10/2014</a:t>
            </a:fld>
            <a:endParaRPr lang="en-US"/>
          </a:p>
        </p:txBody>
      </p:sp>
      <p:sp>
        <p:nvSpPr>
          <p:cNvPr id="4" name="Footer Placeholder 3"/>
          <p:cNvSpPr>
            <a:spLocks noGrp="1"/>
          </p:cNvSpPr>
          <p:nvPr>
            <p:ph type="ftr" sz="quarter" idx="11"/>
          </p:nvPr>
        </p:nvSpPr>
        <p:spPr/>
        <p:txBody>
          <a:bodyPr/>
          <a:lstStyle/>
          <a:p>
            <a:r>
              <a:rPr lang="en-US" smtClean="0"/>
              <a:t>Contact RSSP at 575-3845 and ask to speak to your Department Grants Specialist</a:t>
            </a:r>
            <a:endParaRPr lang="en-US"/>
          </a:p>
        </p:txBody>
      </p:sp>
      <p:sp>
        <p:nvSpPr>
          <p:cNvPr id="5" name="Slide Number Placeholder 4"/>
          <p:cNvSpPr>
            <a:spLocks noGrp="1"/>
          </p:cNvSpPr>
          <p:nvPr>
            <p:ph type="sldNum" sz="quarter" idx="12"/>
          </p:nvPr>
        </p:nvSpPr>
        <p:spPr/>
        <p:txBody>
          <a:bodyPr/>
          <a:lstStyle/>
          <a:p>
            <a:fld id="{A4CC937C-5F6E-4B2A-9727-01587CC943CA}" type="slidenum">
              <a:rPr lang="en-US" smtClean="0"/>
              <a:t>‹#›</a:t>
            </a:fld>
            <a:endParaRPr lang="en-US"/>
          </a:p>
        </p:txBody>
      </p:sp>
    </p:spTree>
    <p:extLst>
      <p:ext uri="{BB962C8B-B14F-4D97-AF65-F5344CB8AC3E}">
        <p14:creationId xmlns:p14="http://schemas.microsoft.com/office/powerpoint/2010/main" val="1046666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66360-BB89-4190-83A6-ADADFCC6568E}" type="datetime1">
              <a:rPr lang="en-US" smtClean="0"/>
              <a:t>4/10/2014</a:t>
            </a:fld>
            <a:endParaRPr lang="en-US"/>
          </a:p>
        </p:txBody>
      </p:sp>
      <p:sp>
        <p:nvSpPr>
          <p:cNvPr id="3" name="Footer Placeholder 2"/>
          <p:cNvSpPr>
            <a:spLocks noGrp="1"/>
          </p:cNvSpPr>
          <p:nvPr>
            <p:ph type="ftr" sz="quarter" idx="11"/>
          </p:nvPr>
        </p:nvSpPr>
        <p:spPr/>
        <p:txBody>
          <a:bodyPr/>
          <a:lstStyle/>
          <a:p>
            <a:r>
              <a:rPr lang="en-US" smtClean="0"/>
              <a:t>Contact RSSP at 575-3845 and ask to speak to your Department Grants Specialist</a:t>
            </a:r>
            <a:endParaRPr lang="en-US"/>
          </a:p>
        </p:txBody>
      </p:sp>
      <p:sp>
        <p:nvSpPr>
          <p:cNvPr id="4" name="Slide Number Placeholder 3"/>
          <p:cNvSpPr>
            <a:spLocks noGrp="1"/>
          </p:cNvSpPr>
          <p:nvPr>
            <p:ph type="sldNum" sz="quarter" idx="12"/>
          </p:nvPr>
        </p:nvSpPr>
        <p:spPr/>
        <p:txBody>
          <a:bodyPr/>
          <a:lstStyle/>
          <a:p>
            <a:fld id="{A4CC937C-5F6E-4B2A-9727-01587CC943CA}" type="slidenum">
              <a:rPr lang="en-US" smtClean="0"/>
              <a:t>‹#›</a:t>
            </a:fld>
            <a:endParaRPr lang="en-US"/>
          </a:p>
        </p:txBody>
      </p:sp>
    </p:spTree>
    <p:extLst>
      <p:ext uri="{BB962C8B-B14F-4D97-AF65-F5344CB8AC3E}">
        <p14:creationId xmlns:p14="http://schemas.microsoft.com/office/powerpoint/2010/main" val="786370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67A0C9-1F2A-40AD-8A24-82650EE3C5D6}" type="datetime1">
              <a:rPr lang="en-US" smtClean="0"/>
              <a:t>4/10/2014</a:t>
            </a:fld>
            <a:endParaRPr lang="en-US"/>
          </a:p>
        </p:txBody>
      </p:sp>
      <p:sp>
        <p:nvSpPr>
          <p:cNvPr id="6" name="Footer Placeholder 5"/>
          <p:cNvSpPr>
            <a:spLocks noGrp="1"/>
          </p:cNvSpPr>
          <p:nvPr>
            <p:ph type="ftr" sz="quarter" idx="11"/>
          </p:nvPr>
        </p:nvSpPr>
        <p:spPr/>
        <p:txBody>
          <a:bodyPr/>
          <a:lstStyle/>
          <a:p>
            <a:r>
              <a:rPr lang="en-US" smtClean="0"/>
              <a:t>Contact RSSP at 575-3845 and ask to speak to your Department Grants Specialist</a:t>
            </a:r>
            <a:endParaRPr lang="en-US"/>
          </a:p>
        </p:txBody>
      </p:sp>
      <p:sp>
        <p:nvSpPr>
          <p:cNvPr id="7" name="Slide Number Placeholder 6"/>
          <p:cNvSpPr>
            <a:spLocks noGrp="1"/>
          </p:cNvSpPr>
          <p:nvPr>
            <p:ph type="sldNum" sz="quarter" idx="12"/>
          </p:nvPr>
        </p:nvSpPr>
        <p:spPr/>
        <p:txBody>
          <a:bodyPr/>
          <a:lstStyle/>
          <a:p>
            <a:fld id="{A4CC937C-5F6E-4B2A-9727-01587CC943CA}" type="slidenum">
              <a:rPr lang="en-US" smtClean="0"/>
              <a:t>‹#›</a:t>
            </a:fld>
            <a:endParaRPr lang="en-US"/>
          </a:p>
        </p:txBody>
      </p:sp>
    </p:spTree>
    <p:extLst>
      <p:ext uri="{BB962C8B-B14F-4D97-AF65-F5344CB8AC3E}">
        <p14:creationId xmlns:p14="http://schemas.microsoft.com/office/powerpoint/2010/main" val="1053424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70E62-467E-4E8B-9856-94F0109016C0}" type="datetime1">
              <a:rPr lang="en-US" smtClean="0"/>
              <a:t>4/10/2014</a:t>
            </a:fld>
            <a:endParaRPr lang="en-US"/>
          </a:p>
        </p:txBody>
      </p:sp>
      <p:sp>
        <p:nvSpPr>
          <p:cNvPr id="6" name="Footer Placeholder 5"/>
          <p:cNvSpPr>
            <a:spLocks noGrp="1"/>
          </p:cNvSpPr>
          <p:nvPr>
            <p:ph type="ftr" sz="quarter" idx="11"/>
          </p:nvPr>
        </p:nvSpPr>
        <p:spPr/>
        <p:txBody>
          <a:bodyPr/>
          <a:lstStyle/>
          <a:p>
            <a:r>
              <a:rPr lang="en-US" smtClean="0"/>
              <a:t>Contact RSSP at 575-3845 and ask to speak to your Department Grants Specialist</a:t>
            </a:r>
            <a:endParaRPr lang="en-US"/>
          </a:p>
        </p:txBody>
      </p:sp>
      <p:sp>
        <p:nvSpPr>
          <p:cNvPr id="7" name="Slide Number Placeholder 6"/>
          <p:cNvSpPr>
            <a:spLocks noGrp="1"/>
          </p:cNvSpPr>
          <p:nvPr>
            <p:ph type="sldNum" sz="quarter" idx="12"/>
          </p:nvPr>
        </p:nvSpPr>
        <p:spPr/>
        <p:txBody>
          <a:bodyPr/>
          <a:lstStyle/>
          <a:p>
            <a:fld id="{A4CC937C-5F6E-4B2A-9727-01587CC943CA}" type="slidenum">
              <a:rPr lang="en-US" smtClean="0"/>
              <a:t>‹#›</a:t>
            </a:fld>
            <a:endParaRPr lang="en-US"/>
          </a:p>
        </p:txBody>
      </p:sp>
    </p:spTree>
    <p:extLst>
      <p:ext uri="{BB962C8B-B14F-4D97-AF65-F5344CB8AC3E}">
        <p14:creationId xmlns:p14="http://schemas.microsoft.com/office/powerpoint/2010/main" val="426793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AA45420-919F-4840-B7ED-100DCAA6D4CA}" type="datetime1">
              <a:rPr lang="en-US" smtClean="0"/>
              <a:t>4/10/2014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Contact RSSP at 575-3845 and ask to speak to your Department Grants Specialist</a:t>
            </a:r>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4CC937C-5F6E-4B2A-9727-01587CC943CA}" type="slidenum">
              <a:rPr lang="en-US" smtClean="0"/>
              <a:t>‹#›</a:t>
            </a:fld>
            <a:endParaRPr lang="en-US"/>
          </a:p>
        </p:txBody>
      </p:sp>
    </p:spTree>
    <p:extLst>
      <p:ext uri="{BB962C8B-B14F-4D97-AF65-F5344CB8AC3E}">
        <p14:creationId xmlns:p14="http://schemas.microsoft.com/office/powerpoint/2010/main" val="32509740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nsf.gov/pubs/policydocs/pappguide/nsf11001/gpg_2.jsp#fn1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vpred.uark.edu/250.ph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NSF CAREER PROPOSAL</a:t>
            </a:r>
            <a:endParaRPr lang="en-US" dirty="0"/>
          </a:p>
        </p:txBody>
      </p:sp>
      <p:sp>
        <p:nvSpPr>
          <p:cNvPr id="3" name="Subtitle 2"/>
          <p:cNvSpPr>
            <a:spLocks noGrp="1"/>
          </p:cNvSpPr>
          <p:nvPr>
            <p:ph type="subTitle" idx="1"/>
          </p:nvPr>
        </p:nvSpPr>
        <p:spPr/>
        <p:txBody>
          <a:bodyPr/>
          <a:lstStyle/>
          <a:p>
            <a:r>
              <a:rPr lang="en-US" dirty="0" smtClean="0"/>
              <a:t>Solicitation Number NSF 14-532</a:t>
            </a:r>
          </a:p>
          <a:p>
            <a:r>
              <a:rPr lang="en-US" dirty="0" smtClean="0"/>
              <a:t>Proposal Preparation Tips</a:t>
            </a:r>
            <a:endParaRPr lang="en-US" dirty="0"/>
          </a:p>
        </p:txBody>
      </p:sp>
      <p:sp>
        <p:nvSpPr>
          <p:cNvPr id="4" name="Footer Placeholder 3"/>
          <p:cNvSpPr>
            <a:spLocks noGrp="1"/>
          </p:cNvSpPr>
          <p:nvPr>
            <p:ph type="ftr" sz="quarter" idx="11"/>
          </p:nvPr>
        </p:nvSpPr>
        <p:spPr/>
        <p:txBody>
          <a:bodyPr/>
          <a:lstStyle/>
          <a:p>
            <a:r>
              <a:rPr lang="en-US" smtClean="0"/>
              <a:t>Contact RSSP at 575-3845 and ask to speak to your Department Grants Specialist</a:t>
            </a:r>
            <a:endParaRPr lang="en-US"/>
          </a:p>
        </p:txBody>
      </p:sp>
    </p:spTree>
    <p:extLst>
      <p:ext uri="{BB962C8B-B14F-4D97-AF65-F5344CB8AC3E}">
        <p14:creationId xmlns:p14="http://schemas.microsoft.com/office/powerpoint/2010/main" val="3803406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SUPPLEMENTARY </a:t>
            </a:r>
            <a:r>
              <a:rPr lang="en-US" dirty="0" smtClean="0"/>
              <a:t>DOCUMENT:</a:t>
            </a:r>
            <a:br>
              <a:rPr lang="en-US" dirty="0" smtClean="0"/>
            </a:br>
            <a:r>
              <a:rPr lang="en-US" dirty="0" smtClean="0"/>
              <a:t>Letters of Support</a:t>
            </a:r>
            <a:endParaRPr lang="en-US" dirty="0"/>
          </a:p>
        </p:txBody>
      </p:sp>
      <p:sp>
        <p:nvSpPr>
          <p:cNvPr id="3" name="Content Placeholder 2"/>
          <p:cNvSpPr>
            <a:spLocks noGrp="1"/>
          </p:cNvSpPr>
          <p:nvPr>
            <p:ph idx="1"/>
          </p:nvPr>
        </p:nvSpPr>
        <p:spPr/>
        <p:txBody>
          <a:bodyPr>
            <a:normAutofit/>
          </a:bodyPr>
          <a:lstStyle/>
          <a:p>
            <a:pPr marL="0" indent="0">
              <a:buNone/>
            </a:pPr>
            <a:r>
              <a:rPr lang="en-US" i="1" dirty="0" smtClean="0"/>
              <a:t>2</a:t>
            </a:r>
            <a:r>
              <a:rPr lang="en-US" i="1" dirty="0"/>
              <a:t>. Letters of Collaboration -</a:t>
            </a:r>
            <a:r>
              <a:rPr lang="en-US" dirty="0"/>
              <a:t> If applicable, the proposal should include short </a:t>
            </a:r>
            <a:br>
              <a:rPr lang="en-US" dirty="0"/>
            </a:br>
            <a:r>
              <a:rPr lang="en-US" dirty="0" smtClean="0"/>
              <a:t>(</a:t>
            </a:r>
            <a:r>
              <a:rPr lang="en-US" dirty="0"/>
              <a:t>1 page maximum) letters of collaboration that specify the nature of the collaboration, such as intellectual contributions to the project, permission to access a site, an instrument or facility, offer of samples and materials for research, logistical support to the research and education program, and mentoring of U.S. students at a foreign site. </a:t>
            </a:r>
            <a:r>
              <a:rPr lang="en-US" u="sng" dirty="0">
                <a:solidFill>
                  <a:srgbClr val="FF0000"/>
                </a:solidFill>
              </a:rPr>
              <a:t>The letter(s) should NOT include a personal endorsement or recommendation of the investigator, but should be limited only to the description of the support that will be offered. </a:t>
            </a:r>
            <a:r>
              <a:rPr lang="en-US" dirty="0"/>
              <a:t>The project description should document the nature and need for all collaborations. Requests for letters should be made by the PI well in advance of the proposal submission deadline, because they must be included at the time of submission. </a:t>
            </a:r>
            <a:r>
              <a:rPr lang="en-US" b="1" i="1" dirty="0"/>
              <a:t>Please note that letters of recommendation for the PI are not permitted, and will be removed from the proposal prior to review. </a:t>
            </a:r>
            <a:endParaRPr lang="en-US" dirty="0"/>
          </a:p>
        </p:txBody>
      </p:sp>
      <p:sp>
        <p:nvSpPr>
          <p:cNvPr id="4" name="Footer Placeholder 3"/>
          <p:cNvSpPr>
            <a:spLocks noGrp="1"/>
          </p:cNvSpPr>
          <p:nvPr>
            <p:ph type="ftr" sz="quarter" idx="11"/>
          </p:nvPr>
        </p:nvSpPr>
        <p:spPr/>
        <p:txBody>
          <a:bodyPr/>
          <a:lstStyle/>
          <a:p>
            <a:r>
              <a:rPr lang="en-US" smtClean="0"/>
              <a:t>Contact RSSP at 575-3845 and ask to speak to your Department Grants Specialist</a:t>
            </a:r>
            <a:endParaRPr lang="en-US"/>
          </a:p>
        </p:txBody>
      </p:sp>
    </p:spTree>
    <p:extLst>
      <p:ext uri="{BB962C8B-B14F-4D97-AF65-F5344CB8AC3E}">
        <p14:creationId xmlns:p14="http://schemas.microsoft.com/office/powerpoint/2010/main" val="2217279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FORMATTING GUIDELINES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i="1" dirty="0" smtClean="0"/>
              <a:t>NOTE:  These </a:t>
            </a:r>
            <a:r>
              <a:rPr lang="en-US" i="1" dirty="0"/>
              <a:t>requirements apply to all uploaded sections of a proposal, including supplementary </a:t>
            </a:r>
            <a:r>
              <a:rPr lang="en-US" i="1" dirty="0" smtClean="0"/>
              <a:t>documentation:</a:t>
            </a:r>
            <a:endParaRPr lang="en-US" i="1" dirty="0"/>
          </a:p>
          <a:p>
            <a:r>
              <a:rPr lang="en-US" dirty="0" smtClean="0"/>
              <a:t>Use </a:t>
            </a:r>
            <a:r>
              <a:rPr lang="en-US" dirty="0"/>
              <a:t>one of the following typefaces identified below:</a:t>
            </a:r>
          </a:p>
          <a:p>
            <a:pPr lvl="1"/>
            <a:r>
              <a:rPr lang="en-US" dirty="0"/>
              <a:t>Arial</a:t>
            </a:r>
            <a:r>
              <a:rPr lang="en-US" u="sng" baseline="30000" dirty="0">
                <a:hlinkClick r:id="rId2"/>
              </a:rPr>
              <a:t>11</a:t>
            </a:r>
            <a:r>
              <a:rPr lang="en-US" dirty="0"/>
              <a:t>, Courier New, or Palatino Linotype at a font size of 10 points or larger;</a:t>
            </a:r>
          </a:p>
          <a:p>
            <a:pPr lvl="1"/>
            <a:r>
              <a:rPr lang="en-US" dirty="0"/>
              <a:t>Times New Roman at a font size of 11 points or larger; or</a:t>
            </a:r>
          </a:p>
          <a:p>
            <a:pPr lvl="1"/>
            <a:r>
              <a:rPr lang="en-US" dirty="0"/>
              <a:t>Computer Modern family of fonts at a font size of 11 points or larger.</a:t>
            </a:r>
          </a:p>
          <a:p>
            <a:r>
              <a:rPr lang="en-US" dirty="0"/>
              <a:t>A font size of less than 10 points may be used for mathematical formulas or equations, figure, table or diagram captions and when using a Symbol font to insert Greek letters or special characters. PIs are cautioned, however, that the text must still be readable.</a:t>
            </a:r>
          </a:p>
          <a:p>
            <a:r>
              <a:rPr lang="en-US" dirty="0" smtClean="0"/>
              <a:t>No </a:t>
            </a:r>
            <a:r>
              <a:rPr lang="en-US" dirty="0"/>
              <a:t>more than six lines of text within a vertical space of one inch.</a:t>
            </a:r>
          </a:p>
          <a:p>
            <a:r>
              <a:rPr lang="en-US" dirty="0" smtClean="0"/>
              <a:t>Margins</a:t>
            </a:r>
            <a:r>
              <a:rPr lang="en-US" dirty="0"/>
              <a:t>, in all directions, must be at least an inch </a:t>
            </a:r>
            <a:endParaRPr lang="en-US" dirty="0" smtClean="0"/>
          </a:p>
          <a:p>
            <a:r>
              <a:rPr lang="en-US" b="1" u="sng" dirty="0" smtClean="0"/>
              <a:t>Each </a:t>
            </a:r>
            <a:r>
              <a:rPr lang="en-US" b="1" u="sng" dirty="0"/>
              <a:t>section should have page </a:t>
            </a:r>
            <a:r>
              <a:rPr lang="en-US" b="1" u="sng" dirty="0" smtClean="0"/>
              <a:t>numbers</a:t>
            </a:r>
            <a:endParaRPr lang="en-US" b="1" u="sng" dirty="0"/>
          </a:p>
        </p:txBody>
      </p:sp>
      <p:sp>
        <p:nvSpPr>
          <p:cNvPr id="4" name="Footer Placeholder 3"/>
          <p:cNvSpPr>
            <a:spLocks noGrp="1"/>
          </p:cNvSpPr>
          <p:nvPr>
            <p:ph type="ftr" sz="quarter" idx="11"/>
          </p:nvPr>
        </p:nvSpPr>
        <p:spPr/>
        <p:txBody>
          <a:bodyPr/>
          <a:lstStyle/>
          <a:p>
            <a:r>
              <a:rPr lang="en-US" smtClean="0"/>
              <a:t>Contact RSSP at 575-3845 and ask to speak to your Department Grants Specialist</a:t>
            </a:r>
            <a:endParaRPr lang="en-US"/>
          </a:p>
        </p:txBody>
      </p:sp>
    </p:spTree>
    <p:extLst>
      <p:ext uri="{BB962C8B-B14F-4D97-AF65-F5344CB8AC3E}">
        <p14:creationId xmlns:p14="http://schemas.microsoft.com/office/powerpoint/2010/main" val="945037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Handout: </a:t>
            </a:r>
            <a:r>
              <a:rPr lang="en-US" sz="4000" dirty="0" smtClean="0"/>
              <a:t/>
            </a:r>
            <a:br>
              <a:rPr lang="en-US" sz="4000" dirty="0" smtClean="0"/>
            </a:br>
            <a:r>
              <a:rPr lang="en-US" sz="4000" dirty="0" smtClean="0"/>
              <a:t>NSF </a:t>
            </a:r>
            <a:r>
              <a:rPr lang="en-US" sz="4000" dirty="0"/>
              <a:t>CHECKLIST</a:t>
            </a:r>
          </a:p>
        </p:txBody>
      </p:sp>
      <p:sp>
        <p:nvSpPr>
          <p:cNvPr id="3" name="Content Placeholder 2"/>
          <p:cNvSpPr>
            <a:spLocks noGrp="1"/>
          </p:cNvSpPr>
          <p:nvPr>
            <p:ph idx="1"/>
          </p:nvPr>
        </p:nvSpPr>
        <p:spPr/>
        <p:txBody>
          <a:bodyPr>
            <a:normAutofit/>
          </a:bodyPr>
          <a:lstStyle/>
          <a:p>
            <a:pPr marL="0" indent="0">
              <a:buNone/>
            </a:pPr>
            <a:r>
              <a:rPr lang="en-US" sz="2000" dirty="0" smtClean="0">
                <a:solidFill>
                  <a:schemeClr val="accent1"/>
                </a:solidFill>
                <a:latin typeface="+mj-lt"/>
                <a:ea typeface="+mj-ea"/>
                <a:cs typeface="+mj-cs"/>
              </a:rPr>
              <a:t>This concludes the </a:t>
            </a:r>
          </a:p>
          <a:p>
            <a:pPr marL="0" indent="0">
              <a:buNone/>
            </a:pPr>
            <a:r>
              <a:rPr lang="en-US" sz="2000" dirty="0" smtClean="0">
                <a:solidFill>
                  <a:schemeClr val="accent1"/>
                </a:solidFill>
                <a:latin typeface="+mj-lt"/>
                <a:ea typeface="+mj-ea"/>
                <a:cs typeface="+mj-cs"/>
              </a:rPr>
              <a:t>RSSP NSF 2014 CAREER PRESENTATION</a:t>
            </a:r>
          </a:p>
          <a:p>
            <a:pPr marL="0" indent="0">
              <a:buNone/>
            </a:pPr>
            <a:endParaRPr lang="en-US" sz="2000" dirty="0">
              <a:solidFill>
                <a:schemeClr val="accent1"/>
              </a:solidFill>
              <a:latin typeface="+mj-lt"/>
              <a:ea typeface="+mj-ea"/>
              <a:cs typeface="+mj-cs"/>
            </a:endParaRPr>
          </a:p>
          <a:p>
            <a:r>
              <a:rPr lang="en-US" sz="2000" dirty="0" smtClean="0"/>
              <a:t>Please </a:t>
            </a:r>
            <a:r>
              <a:rPr lang="en-US" sz="2000" dirty="0"/>
              <a:t>contact RSSP with any questions </a:t>
            </a:r>
          </a:p>
          <a:p>
            <a:r>
              <a:rPr lang="en-US" sz="2000" dirty="0" smtClean="0"/>
              <a:t>Call </a:t>
            </a:r>
            <a:r>
              <a:rPr lang="en-US" sz="2000" dirty="0"/>
              <a:t>5-3845 and ask to speak to your Department’s Grants Specialist</a:t>
            </a:r>
          </a:p>
          <a:p>
            <a:pPr marL="0" indent="0">
              <a:buNone/>
            </a:pPr>
            <a:endParaRPr lang="en-US" sz="2000" dirty="0">
              <a:solidFill>
                <a:schemeClr val="accent1"/>
              </a:solidFill>
              <a:latin typeface="+mj-lt"/>
              <a:ea typeface="+mj-ea"/>
              <a:cs typeface="+mj-cs"/>
            </a:endParaRPr>
          </a:p>
        </p:txBody>
      </p:sp>
      <p:sp>
        <p:nvSpPr>
          <p:cNvPr id="4" name="Text Placeholder 3"/>
          <p:cNvSpPr>
            <a:spLocks noGrp="1"/>
          </p:cNvSpPr>
          <p:nvPr>
            <p:ph type="body" sz="half" idx="2"/>
          </p:nvPr>
        </p:nvSpPr>
        <p:spPr/>
        <p:txBody>
          <a:bodyPr/>
          <a:lstStyle/>
          <a:p>
            <a:pPr marL="285750" indent="-285750">
              <a:buFont typeface="Wingdings" panose="05000000000000000000" pitchFamily="2" charset="2"/>
              <a:buChar char="ü"/>
            </a:pPr>
            <a:r>
              <a:rPr lang="en-US" dirty="0"/>
              <a:t>The checklist available today on a piece of bright yellow cardstock can serve as a tickler when preparing  your 2014 NSF Career Proposal</a:t>
            </a:r>
          </a:p>
          <a:p>
            <a:pPr marL="285750" indent="-285750">
              <a:buFont typeface="Wingdings" panose="05000000000000000000" pitchFamily="2" charset="2"/>
              <a:buChar char="ü"/>
            </a:pPr>
            <a:r>
              <a:rPr lang="en-US" dirty="0"/>
              <a:t>Note useful web addresses at the bottom of the </a:t>
            </a:r>
            <a:r>
              <a:rPr lang="en-US" dirty="0" smtClean="0"/>
              <a:t>page</a:t>
            </a:r>
            <a:endParaRPr lang="en-US" dirty="0"/>
          </a:p>
        </p:txBody>
      </p:sp>
      <p:sp>
        <p:nvSpPr>
          <p:cNvPr id="5" name="Footer Placeholder 4"/>
          <p:cNvSpPr>
            <a:spLocks noGrp="1"/>
          </p:cNvSpPr>
          <p:nvPr>
            <p:ph type="ftr" sz="quarter" idx="11"/>
          </p:nvPr>
        </p:nvSpPr>
        <p:spPr/>
        <p:txBody>
          <a:bodyPr/>
          <a:lstStyle/>
          <a:p>
            <a:r>
              <a:rPr lang="en-US" smtClean="0"/>
              <a:t>Contact RSSP at 575-3845 and ask to speak to your Department Grants Specialist</a:t>
            </a:r>
            <a:endParaRPr lang="en-US"/>
          </a:p>
        </p:txBody>
      </p:sp>
    </p:spTree>
    <p:extLst>
      <p:ext uri="{BB962C8B-B14F-4D97-AF65-F5344CB8AC3E}">
        <p14:creationId xmlns:p14="http://schemas.microsoft.com/office/powerpoint/2010/main" val="3467567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a:t>
            </a:r>
            <a:endParaRPr lang="en-US" dirty="0"/>
          </a:p>
        </p:txBody>
      </p:sp>
      <p:sp>
        <p:nvSpPr>
          <p:cNvPr id="3" name="Content Placeholder 2"/>
          <p:cNvSpPr>
            <a:spLocks noGrp="1"/>
          </p:cNvSpPr>
          <p:nvPr>
            <p:ph idx="1"/>
          </p:nvPr>
        </p:nvSpPr>
        <p:spPr/>
        <p:txBody>
          <a:bodyPr>
            <a:normAutofit fontScale="77500" lnSpcReduction="20000"/>
          </a:bodyPr>
          <a:lstStyle/>
          <a:p>
            <a:pPr>
              <a:buFont typeface="Wingdings" panose="05000000000000000000" pitchFamily="2" charset="2"/>
              <a:buChar char="q"/>
            </a:pPr>
            <a:r>
              <a:rPr lang="en-US" dirty="0" smtClean="0"/>
              <a:t> Register in NSF </a:t>
            </a:r>
            <a:r>
              <a:rPr lang="en-US" dirty="0" err="1" smtClean="0"/>
              <a:t>Fastlane</a:t>
            </a:r>
            <a:r>
              <a:rPr lang="en-US" dirty="0" smtClean="0"/>
              <a:t>.  </a:t>
            </a:r>
          </a:p>
          <a:p>
            <a:pPr lvl="1">
              <a:buFont typeface="Wingdings" panose="05000000000000000000" pitchFamily="2" charset="2"/>
              <a:buChar char="q"/>
            </a:pPr>
            <a:r>
              <a:rPr lang="en-US" dirty="0" smtClean="0"/>
              <a:t>Contact your Grants Specialist (GS) for assistance</a:t>
            </a:r>
          </a:p>
          <a:p>
            <a:pPr lvl="1">
              <a:buFont typeface="Wingdings" panose="05000000000000000000" pitchFamily="2" charset="2"/>
              <a:buChar char="q"/>
            </a:pPr>
            <a:r>
              <a:rPr lang="en-US" dirty="0" smtClean="0"/>
              <a:t>Provide your GS: full name, terminal degree type, and terminal degree year</a:t>
            </a:r>
          </a:p>
          <a:p>
            <a:pPr>
              <a:buFont typeface="Wingdings" panose="05000000000000000000" pitchFamily="2" charset="2"/>
              <a:buChar char="q"/>
            </a:pPr>
            <a:r>
              <a:rPr lang="en-US" dirty="0" smtClean="0"/>
              <a:t>Read the Program Solicitation NSF 14-532</a:t>
            </a:r>
          </a:p>
          <a:p>
            <a:pPr lvl="1">
              <a:buFont typeface="Wingdings" panose="05000000000000000000" pitchFamily="2" charset="2"/>
              <a:buChar char="q"/>
            </a:pPr>
            <a:r>
              <a:rPr lang="en-US" dirty="0" smtClean="0"/>
              <a:t>Note any unique requirements</a:t>
            </a:r>
          </a:p>
          <a:p>
            <a:pPr lvl="2">
              <a:buFont typeface="Wingdings" panose="05000000000000000000" pitchFamily="2" charset="2"/>
              <a:buChar char="q"/>
            </a:pPr>
            <a:r>
              <a:rPr lang="en-US" dirty="0" smtClean="0"/>
              <a:t>Departmental Letter – 2 pages maximum</a:t>
            </a:r>
          </a:p>
          <a:p>
            <a:pPr lvl="2">
              <a:buFont typeface="Wingdings" panose="05000000000000000000" pitchFamily="2" charset="2"/>
              <a:buChar char="q"/>
            </a:pPr>
            <a:r>
              <a:rPr lang="en-US" dirty="0" smtClean="0"/>
              <a:t>Letters of Collaboration, if applicable – 1 page maximum</a:t>
            </a:r>
          </a:p>
          <a:p>
            <a:pPr lvl="1">
              <a:buFont typeface="Wingdings" panose="05000000000000000000" pitchFamily="2" charset="2"/>
              <a:buChar char="q"/>
            </a:pPr>
            <a:r>
              <a:rPr lang="en-US" dirty="0" smtClean="0"/>
              <a:t>Note the deadline date – always 5pm proposer’s local time</a:t>
            </a:r>
          </a:p>
          <a:p>
            <a:pPr lvl="2">
              <a:buFont typeface="Wingdings" panose="05000000000000000000" pitchFamily="2" charset="2"/>
              <a:buChar char="q"/>
            </a:pPr>
            <a:r>
              <a:rPr lang="en-US" dirty="0" smtClean="0"/>
              <a:t> Monday, July 21</a:t>
            </a:r>
            <a:r>
              <a:rPr lang="en-US" baseline="30000" dirty="0" smtClean="0"/>
              <a:t>st</a:t>
            </a:r>
            <a:r>
              <a:rPr lang="en-US" dirty="0" smtClean="0"/>
              <a:t>: BIO, CISE, HER</a:t>
            </a:r>
          </a:p>
          <a:p>
            <a:pPr lvl="2">
              <a:buFont typeface="Wingdings" panose="05000000000000000000" pitchFamily="2" charset="2"/>
              <a:buChar char="q"/>
            </a:pPr>
            <a:r>
              <a:rPr lang="en-US" dirty="0" smtClean="0"/>
              <a:t> Tuesday, July 22</a:t>
            </a:r>
            <a:r>
              <a:rPr lang="en-US" baseline="30000" dirty="0" smtClean="0"/>
              <a:t>nd</a:t>
            </a:r>
            <a:r>
              <a:rPr lang="en-US" dirty="0" smtClean="0"/>
              <a:t>: ENG</a:t>
            </a:r>
          </a:p>
          <a:p>
            <a:pPr lvl="2">
              <a:buFont typeface="Wingdings" panose="05000000000000000000" pitchFamily="2" charset="2"/>
              <a:buChar char="q"/>
            </a:pPr>
            <a:r>
              <a:rPr lang="en-US" dirty="0" smtClean="0"/>
              <a:t> </a:t>
            </a:r>
            <a:r>
              <a:rPr lang="en-US" dirty="0" err="1" smtClean="0"/>
              <a:t>Wedensday</a:t>
            </a:r>
            <a:r>
              <a:rPr lang="en-US" dirty="0" smtClean="0"/>
              <a:t>, July 23</a:t>
            </a:r>
            <a:r>
              <a:rPr lang="en-US" baseline="30000" dirty="0" smtClean="0"/>
              <a:t>rd</a:t>
            </a:r>
            <a:r>
              <a:rPr lang="en-US" dirty="0" smtClean="0"/>
              <a:t>: GEO, MPS, SBE</a:t>
            </a:r>
          </a:p>
          <a:p>
            <a:pPr>
              <a:buFont typeface="Wingdings" panose="05000000000000000000" pitchFamily="2" charset="2"/>
              <a:buChar char="q"/>
            </a:pPr>
            <a:r>
              <a:rPr lang="en-US" dirty="0" smtClean="0"/>
              <a:t>Inform your GS that you plan to submit a proposal – the sooner the better!</a:t>
            </a:r>
          </a:p>
          <a:p>
            <a:pPr>
              <a:buFont typeface="Wingdings" panose="05000000000000000000" pitchFamily="2" charset="2"/>
              <a:buChar char="q"/>
            </a:pPr>
            <a:r>
              <a:rPr lang="en-US" dirty="0" smtClean="0"/>
              <a:t>Create a RazorGrant Document</a:t>
            </a:r>
          </a:p>
          <a:p>
            <a:pPr lvl="1">
              <a:buFont typeface="Wingdings" panose="05000000000000000000" pitchFamily="2" charset="2"/>
              <a:buChar char="q"/>
            </a:pPr>
            <a:r>
              <a:rPr lang="en-US" dirty="0" smtClean="0"/>
              <a:t>Email the document number (DN) to your GS</a:t>
            </a:r>
            <a:endParaRPr lang="en-US" dirty="0"/>
          </a:p>
        </p:txBody>
      </p:sp>
      <p:sp>
        <p:nvSpPr>
          <p:cNvPr id="4" name="Footer Placeholder 3"/>
          <p:cNvSpPr>
            <a:spLocks noGrp="1"/>
          </p:cNvSpPr>
          <p:nvPr>
            <p:ph type="ftr" sz="quarter" idx="11"/>
          </p:nvPr>
        </p:nvSpPr>
        <p:spPr/>
        <p:txBody>
          <a:bodyPr/>
          <a:lstStyle/>
          <a:p>
            <a:r>
              <a:rPr lang="en-US" smtClean="0"/>
              <a:t>Contact RSSP at 575-3845 and ask to speak to your Department Grants Specialist</a:t>
            </a:r>
            <a:endParaRPr lang="en-US"/>
          </a:p>
        </p:txBody>
      </p:sp>
    </p:spTree>
    <p:extLst>
      <p:ext uri="{BB962C8B-B14F-4D97-AF65-F5344CB8AC3E}">
        <p14:creationId xmlns:p14="http://schemas.microsoft.com/office/powerpoint/2010/main" val="2501562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Inside NSF </a:t>
            </a:r>
            <a:r>
              <a:rPr lang="en-US" dirty="0" err="1" smtClean="0"/>
              <a:t>Fastlane</a:t>
            </a:r>
            <a:endParaRPr lang="en-US" dirty="0"/>
          </a:p>
        </p:txBody>
      </p:sp>
      <p:sp>
        <p:nvSpPr>
          <p:cNvPr id="3" name="Content Placeholder 2"/>
          <p:cNvSpPr>
            <a:spLocks noGrp="1"/>
          </p:cNvSpPr>
          <p:nvPr>
            <p:ph idx="1"/>
          </p:nvPr>
        </p:nvSpPr>
        <p:spPr/>
        <p:txBody>
          <a:bodyPr/>
          <a:lstStyle/>
          <a:p>
            <a:r>
              <a:rPr lang="en-US" dirty="0" smtClean="0"/>
              <a:t>Create a temporary proposal number </a:t>
            </a:r>
          </a:p>
          <a:p>
            <a:r>
              <a:rPr lang="en-US" dirty="0" smtClean="0"/>
              <a:t>Allow RSSP (NSF refers to our office as SRO) access to your proposal</a:t>
            </a:r>
          </a:p>
          <a:p>
            <a:endParaRPr lang="en-US" dirty="0"/>
          </a:p>
          <a:p>
            <a:r>
              <a:rPr lang="en-US" dirty="0" smtClean="0"/>
              <a:t>Helpful Hint:  RSSP has Step-by-step instructions with NSF screen shots  (Renee to circulate after meeting via email)</a:t>
            </a:r>
            <a:endParaRPr lang="en-US" dirty="0"/>
          </a:p>
        </p:txBody>
      </p:sp>
      <p:sp>
        <p:nvSpPr>
          <p:cNvPr id="4" name="Footer Placeholder 3"/>
          <p:cNvSpPr>
            <a:spLocks noGrp="1"/>
          </p:cNvSpPr>
          <p:nvPr>
            <p:ph type="ftr" sz="quarter" idx="11"/>
          </p:nvPr>
        </p:nvSpPr>
        <p:spPr/>
        <p:txBody>
          <a:bodyPr/>
          <a:lstStyle/>
          <a:p>
            <a:r>
              <a:rPr lang="en-US" smtClean="0"/>
              <a:t>Contact RSSP at 575-3845 and ask to speak to your Department Grants Specialist</a:t>
            </a:r>
            <a:endParaRPr lang="en-US"/>
          </a:p>
        </p:txBody>
      </p:sp>
    </p:spTree>
    <p:extLst>
      <p:ext uri="{BB962C8B-B14F-4D97-AF65-F5344CB8AC3E}">
        <p14:creationId xmlns:p14="http://schemas.microsoft.com/office/powerpoint/2010/main" val="1320460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NSF Proposal Parts</a:t>
            </a:r>
            <a:endParaRPr lang="en-US" dirty="0"/>
          </a:p>
        </p:txBody>
      </p:sp>
      <p:sp>
        <p:nvSpPr>
          <p:cNvPr id="3" name="Content Placeholder 2"/>
          <p:cNvSpPr>
            <a:spLocks noGrp="1"/>
          </p:cNvSpPr>
          <p:nvPr>
            <p:ph idx="1"/>
          </p:nvPr>
        </p:nvSpPr>
        <p:spPr/>
        <p:txBody>
          <a:bodyPr/>
          <a:lstStyle/>
          <a:p>
            <a:pPr marL="0" indent="0">
              <a:buNone/>
            </a:pPr>
            <a:endParaRPr lang="en-US" dirty="0" smtClean="0"/>
          </a:p>
          <a:p>
            <a:endParaRPr lang="en-US" dirty="0"/>
          </a:p>
        </p:txBody>
      </p:sp>
      <p:pic>
        <p:nvPicPr>
          <p:cNvPr id="5" name="Picture 4"/>
          <p:cNvPicPr>
            <a:picLocks noChangeAspect="1"/>
          </p:cNvPicPr>
          <p:nvPr/>
        </p:nvPicPr>
        <p:blipFill>
          <a:blip r:embed="rId2"/>
          <a:stretch>
            <a:fillRect/>
          </a:stretch>
        </p:blipFill>
        <p:spPr>
          <a:xfrm>
            <a:off x="959427" y="1558491"/>
            <a:ext cx="7553940" cy="4223472"/>
          </a:xfrm>
          <a:prstGeom prst="rect">
            <a:avLst/>
          </a:prstGeom>
        </p:spPr>
      </p:pic>
      <p:sp>
        <p:nvSpPr>
          <p:cNvPr id="7" name="Rounded Rectangle 6"/>
          <p:cNvSpPr/>
          <p:nvPr/>
        </p:nvSpPr>
        <p:spPr>
          <a:xfrm>
            <a:off x="4736397" y="4038238"/>
            <a:ext cx="2309091" cy="23090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5-Point Star 3"/>
          <p:cNvSpPr/>
          <p:nvPr/>
        </p:nvSpPr>
        <p:spPr>
          <a:xfrm>
            <a:off x="805488" y="2800782"/>
            <a:ext cx="175491" cy="157018"/>
          </a:xfrm>
          <a:prstGeom prst="star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8" name="5-Point Star 7"/>
          <p:cNvSpPr/>
          <p:nvPr/>
        </p:nvSpPr>
        <p:spPr>
          <a:xfrm>
            <a:off x="4472584" y="4038238"/>
            <a:ext cx="175491" cy="157018"/>
          </a:xfrm>
          <a:prstGeom prst="star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9" name="5-Point Star 8"/>
          <p:cNvSpPr/>
          <p:nvPr/>
        </p:nvSpPr>
        <p:spPr>
          <a:xfrm>
            <a:off x="4368549" y="2264133"/>
            <a:ext cx="175491" cy="157018"/>
          </a:xfrm>
          <a:prstGeom prst="star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0" name="Footer Placeholder 9"/>
          <p:cNvSpPr>
            <a:spLocks noGrp="1"/>
          </p:cNvSpPr>
          <p:nvPr>
            <p:ph type="ftr" sz="quarter" idx="11"/>
          </p:nvPr>
        </p:nvSpPr>
        <p:spPr/>
        <p:txBody>
          <a:bodyPr/>
          <a:lstStyle/>
          <a:p>
            <a:r>
              <a:rPr lang="en-US" smtClean="0"/>
              <a:t>Contact RSSP at 575-3845 and ask to speak to your Department Grants Specialist</a:t>
            </a:r>
            <a:endParaRPr lang="en-US"/>
          </a:p>
        </p:txBody>
      </p:sp>
    </p:spTree>
    <p:extLst>
      <p:ext uri="{BB962C8B-B14F-4D97-AF65-F5344CB8AC3E}">
        <p14:creationId xmlns:p14="http://schemas.microsoft.com/office/powerpoint/2010/main" val="298456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&amp; BUDGET JUSTIFICATION</a:t>
            </a:r>
            <a:endParaRPr lang="en-US" dirty="0"/>
          </a:p>
        </p:txBody>
      </p:sp>
      <p:sp>
        <p:nvSpPr>
          <p:cNvPr id="3" name="Content Placeholder 2"/>
          <p:cNvSpPr>
            <a:spLocks noGrp="1"/>
          </p:cNvSpPr>
          <p:nvPr>
            <p:ph idx="1"/>
          </p:nvPr>
        </p:nvSpPr>
        <p:spPr>
          <a:xfrm>
            <a:off x="677333" y="2160589"/>
            <a:ext cx="8836121" cy="3880773"/>
          </a:xfrm>
        </p:spPr>
        <p:txBody>
          <a:bodyPr>
            <a:normAutofit lnSpcReduction="10000"/>
          </a:bodyPr>
          <a:lstStyle/>
          <a:p>
            <a:r>
              <a:rPr lang="en-US" dirty="0">
                <a:sym typeface="Wingdings" panose="05000000000000000000" pitchFamily="2" charset="2"/>
              </a:rPr>
              <a:t> </a:t>
            </a:r>
            <a:r>
              <a:rPr lang="en-US" dirty="0" smtClean="0"/>
              <a:t>RSSP has a budget template located at </a:t>
            </a:r>
            <a:r>
              <a:rPr lang="en-US" dirty="0" smtClean="0">
                <a:hlinkClick r:id="rId2"/>
              </a:rPr>
              <a:t>http://vpred.uark.edu/250.php</a:t>
            </a:r>
            <a:endParaRPr lang="en-US" dirty="0" smtClean="0"/>
          </a:p>
          <a:p>
            <a:pPr lvl="1"/>
            <a:r>
              <a:rPr lang="en-US" dirty="0" smtClean="0"/>
              <a:t>Create your budget here first and share with your Grants Specialist for review</a:t>
            </a:r>
          </a:p>
          <a:p>
            <a:pPr lvl="1"/>
            <a:r>
              <a:rPr lang="en-US" dirty="0" smtClean="0"/>
              <a:t>Your Grants Specialist can upload the final RSSP budget into </a:t>
            </a:r>
            <a:r>
              <a:rPr lang="en-US" dirty="0" err="1" smtClean="0"/>
              <a:t>Fastlane</a:t>
            </a:r>
            <a:endParaRPr lang="en-US" dirty="0" smtClean="0"/>
          </a:p>
          <a:p>
            <a:r>
              <a:rPr lang="en-US" dirty="0" smtClean="0">
                <a:sym typeface="Wingdings" panose="05000000000000000000" pitchFamily="2" charset="2"/>
              </a:rPr>
              <a:t> </a:t>
            </a:r>
            <a:r>
              <a:rPr lang="en-US" dirty="0" smtClean="0"/>
              <a:t>RSSP has a budget justification template for NSF – ask your GS if you need it</a:t>
            </a:r>
          </a:p>
          <a:p>
            <a:r>
              <a:rPr lang="en-US" dirty="0" smtClean="0"/>
              <a:t>Be realistic – NSF may reduce your budget during negotiations, but they likely will not increase it!</a:t>
            </a:r>
          </a:p>
          <a:p>
            <a:r>
              <a:rPr lang="en-US" b="1" dirty="0" smtClean="0"/>
              <a:t>Cost sharing is not permitted</a:t>
            </a:r>
          </a:p>
          <a:p>
            <a:r>
              <a:rPr lang="en-US" dirty="0" smtClean="0"/>
              <a:t>Our current F&amp;A Rate is 46.5% MTDC</a:t>
            </a:r>
          </a:p>
          <a:p>
            <a:r>
              <a:rPr lang="en-US" dirty="0" smtClean="0"/>
              <a:t>Some people speculate that the minimum funding levels stated in the solicitation often reflect the maximum funding level</a:t>
            </a:r>
          </a:p>
          <a:p>
            <a:r>
              <a:rPr lang="en-US" dirty="0" smtClean="0"/>
              <a:t>Later, you can ask for supplements for undergraduates</a:t>
            </a:r>
          </a:p>
          <a:p>
            <a:pPr marL="0" indent="0">
              <a:buNone/>
            </a:pPr>
            <a:endParaRPr lang="en-US" dirty="0" smtClean="0"/>
          </a:p>
        </p:txBody>
      </p:sp>
      <p:sp>
        <p:nvSpPr>
          <p:cNvPr id="4" name="Footer Placeholder 3"/>
          <p:cNvSpPr>
            <a:spLocks noGrp="1"/>
          </p:cNvSpPr>
          <p:nvPr>
            <p:ph type="ftr" sz="quarter" idx="11"/>
          </p:nvPr>
        </p:nvSpPr>
        <p:spPr/>
        <p:txBody>
          <a:bodyPr/>
          <a:lstStyle/>
          <a:p>
            <a:r>
              <a:rPr lang="en-US" smtClean="0"/>
              <a:t>Contact RSSP at 575-3845 and ask to speak to your Department Grants Specialist</a:t>
            </a:r>
            <a:endParaRPr lang="en-US"/>
          </a:p>
        </p:txBody>
      </p:sp>
    </p:spTree>
    <p:extLst>
      <p:ext uri="{BB962C8B-B14F-4D97-AF65-F5344CB8AC3E}">
        <p14:creationId xmlns:p14="http://schemas.microsoft.com/office/powerpoint/2010/main" val="569251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SUMMARY</a:t>
            </a:r>
            <a:endParaRPr lang="en-US" dirty="0"/>
          </a:p>
        </p:txBody>
      </p:sp>
      <p:sp>
        <p:nvSpPr>
          <p:cNvPr id="3" name="Content Placeholder 2"/>
          <p:cNvSpPr>
            <a:spLocks noGrp="1"/>
          </p:cNvSpPr>
          <p:nvPr>
            <p:ph idx="1"/>
          </p:nvPr>
        </p:nvSpPr>
        <p:spPr/>
        <p:txBody>
          <a:bodyPr/>
          <a:lstStyle/>
          <a:p>
            <a:r>
              <a:rPr lang="en-US" dirty="0" smtClean="0"/>
              <a:t>1 </a:t>
            </a:r>
            <a:r>
              <a:rPr lang="en-US" dirty="0"/>
              <a:t>page </a:t>
            </a:r>
            <a:r>
              <a:rPr lang="en-US" dirty="0" smtClean="0"/>
              <a:t>maximum</a:t>
            </a:r>
          </a:p>
          <a:p>
            <a:r>
              <a:rPr lang="en-US" dirty="0" smtClean="0"/>
              <a:t>4600 character limit</a:t>
            </a:r>
          </a:p>
          <a:p>
            <a:r>
              <a:rPr lang="en-US" dirty="0" smtClean="0"/>
              <a:t>Written in the 3</a:t>
            </a:r>
            <a:r>
              <a:rPr lang="en-US" baseline="30000" dirty="0" smtClean="0"/>
              <a:t>rd</a:t>
            </a:r>
            <a:r>
              <a:rPr lang="en-US" dirty="0" smtClean="0"/>
              <a:t> person</a:t>
            </a:r>
          </a:p>
          <a:p>
            <a:r>
              <a:rPr lang="en-US" dirty="0" smtClean="0"/>
              <a:t>Three Sections Are Required:</a:t>
            </a:r>
          </a:p>
          <a:p>
            <a:pPr lvl="1"/>
            <a:r>
              <a:rPr lang="en-US" dirty="0" smtClean="0"/>
              <a:t>Overview</a:t>
            </a:r>
          </a:p>
          <a:p>
            <a:pPr lvl="1"/>
            <a:r>
              <a:rPr lang="en-US" dirty="0" smtClean="0"/>
              <a:t>Intellectual Merit</a:t>
            </a:r>
          </a:p>
          <a:p>
            <a:pPr lvl="1"/>
            <a:r>
              <a:rPr lang="en-US" dirty="0" smtClean="0"/>
              <a:t>Broader Impacts</a:t>
            </a:r>
          </a:p>
          <a:p>
            <a:r>
              <a:rPr lang="en-US" dirty="0" smtClean="0"/>
              <a:t>Upload in Supplementary </a:t>
            </a:r>
            <a:r>
              <a:rPr lang="en-US" dirty="0" err="1" smtClean="0"/>
              <a:t>Dox</a:t>
            </a:r>
            <a:r>
              <a:rPr lang="en-US" dirty="0" smtClean="0"/>
              <a:t> </a:t>
            </a:r>
            <a:r>
              <a:rPr lang="en-US" u="sng" dirty="0" smtClean="0"/>
              <a:t>ONLY IF </a:t>
            </a:r>
            <a:r>
              <a:rPr lang="en-US" dirty="0" smtClean="0"/>
              <a:t>the PS contains special characters</a:t>
            </a:r>
            <a:endParaRPr lang="en-US" dirty="0"/>
          </a:p>
          <a:p>
            <a:endParaRPr lang="en-US" dirty="0"/>
          </a:p>
        </p:txBody>
      </p:sp>
      <p:sp>
        <p:nvSpPr>
          <p:cNvPr id="4" name="Footer Placeholder 3"/>
          <p:cNvSpPr>
            <a:spLocks noGrp="1"/>
          </p:cNvSpPr>
          <p:nvPr>
            <p:ph type="ftr" sz="quarter" idx="11"/>
          </p:nvPr>
        </p:nvSpPr>
        <p:spPr/>
        <p:txBody>
          <a:bodyPr/>
          <a:lstStyle/>
          <a:p>
            <a:r>
              <a:rPr lang="en-US" smtClean="0"/>
              <a:t>Contact RSSP at 575-3845 and ask to speak to your Department Grants Specialist</a:t>
            </a:r>
            <a:endParaRPr lang="en-US"/>
          </a:p>
        </p:txBody>
      </p:sp>
    </p:spTree>
    <p:extLst>
      <p:ext uri="{BB962C8B-B14F-4D97-AF65-F5344CB8AC3E}">
        <p14:creationId xmlns:p14="http://schemas.microsoft.com/office/powerpoint/2010/main" val="1625795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SUMMARY:</a:t>
            </a:r>
            <a:br>
              <a:rPr lang="en-US" dirty="0" smtClean="0"/>
            </a:br>
            <a:r>
              <a:rPr lang="en-US" dirty="0"/>
              <a:t> </a:t>
            </a:r>
            <a:r>
              <a:rPr lang="en-US" dirty="0" smtClean="0"/>
              <a:t>  SPECIAL CHARACTERS GUIDANCE</a:t>
            </a:r>
            <a:endParaRPr lang="en-US" dirty="0"/>
          </a:p>
        </p:txBody>
      </p:sp>
      <p:sp>
        <p:nvSpPr>
          <p:cNvPr id="3" name="Content Placeholder 2"/>
          <p:cNvSpPr>
            <a:spLocks noGrp="1"/>
          </p:cNvSpPr>
          <p:nvPr>
            <p:ph sz="half" idx="1"/>
          </p:nvPr>
        </p:nvSpPr>
        <p:spPr/>
        <p:txBody>
          <a:bodyPr>
            <a:normAutofit fontScale="92500" lnSpcReduction="20000"/>
          </a:bodyPr>
          <a:lstStyle/>
          <a:p>
            <a:r>
              <a:rPr lang="en-US" u="sng" dirty="0" smtClean="0"/>
              <a:t>Allowed Characters</a:t>
            </a:r>
          </a:p>
          <a:p>
            <a:pPr marL="0" indent="0">
              <a:buNone/>
            </a:pPr>
            <a:r>
              <a:rPr lang="en-US" b="1" dirty="0"/>
              <a:t>[A-Z] </a:t>
            </a:r>
            <a:br>
              <a:rPr lang="en-US" b="1" dirty="0"/>
            </a:br>
            <a:r>
              <a:rPr lang="en-US" b="1" dirty="0"/>
              <a:t/>
            </a:r>
            <a:br>
              <a:rPr lang="en-US" b="1" dirty="0"/>
            </a:br>
            <a:r>
              <a:rPr lang="en-US" b="1" dirty="0"/>
              <a:t>[a-z] </a:t>
            </a:r>
            <a:br>
              <a:rPr lang="en-US" b="1" dirty="0"/>
            </a:br>
            <a:r>
              <a:rPr lang="en-US" b="1" dirty="0"/>
              <a:t/>
            </a:r>
            <a:br>
              <a:rPr lang="en-US" b="1" dirty="0"/>
            </a:br>
            <a:r>
              <a:rPr lang="en-US" b="1" dirty="0"/>
              <a:t>[0-9] </a:t>
            </a:r>
            <a:br>
              <a:rPr lang="en-US" b="1" dirty="0"/>
            </a:br>
            <a:r>
              <a:rPr lang="en-US" b="1" dirty="0"/>
              <a:t/>
            </a:r>
            <a:br>
              <a:rPr lang="en-US" b="1" dirty="0"/>
            </a:br>
            <a:r>
              <a:rPr lang="en-US" b="1" dirty="0"/>
              <a:t>[`~!@#$%^&amp;*()_+=-{},./&lt;&gt;?:;’”|\] </a:t>
            </a:r>
            <a:r>
              <a:rPr lang="en-US" dirty="0"/>
              <a:t/>
            </a:r>
            <a:br>
              <a:rPr lang="en-US" dirty="0"/>
            </a:br>
            <a:r>
              <a:rPr lang="en-US" dirty="0"/>
              <a:t/>
            </a:r>
            <a:br>
              <a:rPr lang="en-US" dirty="0"/>
            </a:br>
            <a:r>
              <a:rPr lang="en-US" dirty="0"/>
              <a:t>Carriage Return Line Feed (CRLF) and Enter -- ASCII Control Characters </a:t>
            </a:r>
            <a:r>
              <a:rPr lang="en-US" dirty="0" smtClean="0"/>
              <a:t>	</a:t>
            </a:r>
            <a:br>
              <a:rPr lang="en-US" dirty="0" smtClean="0"/>
            </a:br>
            <a:endParaRPr lang="en-US" dirty="0" smtClean="0"/>
          </a:p>
          <a:p>
            <a:r>
              <a:rPr lang="en-US" dirty="0" smtClean="0"/>
              <a:t>Use Project Summary</a:t>
            </a:r>
            <a:endParaRPr lang="en-US" dirty="0"/>
          </a:p>
        </p:txBody>
      </p:sp>
      <p:sp>
        <p:nvSpPr>
          <p:cNvPr id="4" name="Content Placeholder 3"/>
          <p:cNvSpPr>
            <a:spLocks noGrp="1"/>
          </p:cNvSpPr>
          <p:nvPr>
            <p:ph sz="half" idx="2"/>
          </p:nvPr>
        </p:nvSpPr>
        <p:spPr/>
        <p:txBody>
          <a:bodyPr>
            <a:normAutofit fontScale="92500" lnSpcReduction="20000"/>
          </a:bodyPr>
          <a:lstStyle/>
          <a:p>
            <a:r>
              <a:rPr lang="en-US" u="sng" dirty="0" smtClean="0"/>
              <a:t>Special Characters</a:t>
            </a:r>
          </a:p>
          <a:p>
            <a:pPr marL="0" indent="0">
              <a:buNone/>
            </a:pPr>
            <a:r>
              <a:rPr lang="en-US" dirty="0"/>
              <a:t>ä ,ë, ï, ¼, ß, ©, A, ã, ë, µ, ¶, §, etc. </a:t>
            </a:r>
            <a:br>
              <a:rPr lang="en-US" dirty="0"/>
            </a:br>
            <a:r>
              <a:rPr lang="en-US" dirty="0"/>
              <a:t/>
            </a:r>
            <a:br>
              <a:rPr lang="en-US" dirty="0"/>
            </a:br>
            <a:r>
              <a:rPr lang="en-US" dirty="0"/>
              <a:t>Any mathematics symbols</a:t>
            </a:r>
            <a:br>
              <a:rPr lang="en-US" dirty="0"/>
            </a:br>
            <a:r>
              <a:rPr lang="en-US" dirty="0"/>
              <a:t/>
            </a:r>
            <a:br>
              <a:rPr lang="en-US" dirty="0"/>
            </a:br>
            <a:r>
              <a:rPr lang="en-US" dirty="0"/>
              <a:t>Greek letters </a:t>
            </a: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r>
              <a:rPr lang="en-US" dirty="0" smtClean="0"/>
              <a:t>Upload Project Summary as a Supplementary Document</a:t>
            </a:r>
            <a:r>
              <a:rPr lang="en-US" dirty="0"/>
              <a:t/>
            </a:r>
            <a:br>
              <a:rPr lang="en-US" dirty="0"/>
            </a:br>
            <a:endParaRPr lang="en-US" dirty="0"/>
          </a:p>
        </p:txBody>
      </p:sp>
      <p:sp>
        <p:nvSpPr>
          <p:cNvPr id="5" name="Footer Placeholder 4"/>
          <p:cNvSpPr>
            <a:spLocks noGrp="1"/>
          </p:cNvSpPr>
          <p:nvPr>
            <p:ph type="ftr" sz="quarter" idx="11"/>
          </p:nvPr>
        </p:nvSpPr>
        <p:spPr/>
        <p:txBody>
          <a:bodyPr/>
          <a:lstStyle/>
          <a:p>
            <a:r>
              <a:rPr lang="en-US" smtClean="0"/>
              <a:t>Contact RSSP at 575-3845 and ask to speak to your Department Grants Specialist</a:t>
            </a:r>
            <a:endParaRPr lang="en-US"/>
          </a:p>
        </p:txBody>
      </p:sp>
    </p:spTree>
    <p:extLst>
      <p:ext uri="{BB962C8B-B14F-4D97-AF65-F5344CB8AC3E}">
        <p14:creationId xmlns:p14="http://schemas.microsoft.com/office/powerpoint/2010/main" val="3352126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SUPPLEMENTARY DOCUMENTS</a:t>
            </a:r>
            <a:endParaRPr lang="en-US" dirty="0"/>
          </a:p>
        </p:txBody>
      </p:sp>
      <p:sp>
        <p:nvSpPr>
          <p:cNvPr id="3" name="Text Placeholder 2"/>
          <p:cNvSpPr>
            <a:spLocks noGrp="1"/>
          </p:cNvSpPr>
          <p:nvPr>
            <p:ph type="body" idx="1"/>
          </p:nvPr>
        </p:nvSpPr>
        <p:spPr/>
        <p:txBody>
          <a:bodyPr/>
          <a:lstStyle/>
          <a:p>
            <a:r>
              <a:rPr lang="en-US" dirty="0"/>
              <a:t>DATA MANAGEMENT PLAN</a:t>
            </a:r>
          </a:p>
        </p:txBody>
      </p:sp>
      <p:sp>
        <p:nvSpPr>
          <p:cNvPr id="4" name="Content Placeholder 3"/>
          <p:cNvSpPr>
            <a:spLocks noGrp="1"/>
          </p:cNvSpPr>
          <p:nvPr>
            <p:ph sz="half" idx="2"/>
          </p:nvPr>
        </p:nvSpPr>
        <p:spPr/>
        <p:txBody>
          <a:bodyPr>
            <a:normAutofit/>
          </a:bodyPr>
          <a:lstStyle/>
          <a:p>
            <a:r>
              <a:rPr lang="en-US" dirty="0"/>
              <a:t>A Data Management Plan is required for all proposals which describe your plan for data management and sharing of the products of your project</a:t>
            </a:r>
            <a:r>
              <a:rPr lang="en-US" dirty="0" smtClean="0"/>
              <a:t>.</a:t>
            </a:r>
          </a:p>
          <a:p>
            <a:pPr marL="0" indent="0">
              <a:buNone/>
            </a:pPr>
            <a:r>
              <a:rPr lang="en-US" sz="2400" dirty="0"/>
              <a:t>POST-DOC MENTORING PLAN</a:t>
            </a:r>
          </a:p>
          <a:p>
            <a:r>
              <a:rPr lang="en-US" dirty="0"/>
              <a:t>Postdoctoral Researcher Mentoring Plan is required if you request funding for a post-doc.</a:t>
            </a:r>
          </a:p>
          <a:p>
            <a:pPr marL="0" indent="0">
              <a:buNone/>
            </a:pPr>
            <a:endParaRPr lang="en-US" dirty="0"/>
          </a:p>
          <a:p>
            <a:pPr marL="0" indent="0">
              <a:buNone/>
            </a:pPr>
            <a:endParaRPr lang="en-US" dirty="0"/>
          </a:p>
        </p:txBody>
      </p:sp>
      <p:sp>
        <p:nvSpPr>
          <p:cNvPr id="5" name="Text Placeholder 4"/>
          <p:cNvSpPr>
            <a:spLocks noGrp="1"/>
          </p:cNvSpPr>
          <p:nvPr>
            <p:ph type="body" sz="quarter" idx="3"/>
          </p:nvPr>
        </p:nvSpPr>
        <p:spPr/>
        <p:txBody>
          <a:bodyPr/>
          <a:lstStyle/>
          <a:p>
            <a:r>
              <a:rPr lang="en-US" dirty="0" smtClean="0"/>
              <a:t>DEPARTMENTAL LETTER</a:t>
            </a:r>
            <a:endParaRPr lang="en-US" dirty="0"/>
          </a:p>
        </p:txBody>
      </p:sp>
      <p:sp>
        <p:nvSpPr>
          <p:cNvPr id="6" name="Content Placeholder 5"/>
          <p:cNvSpPr>
            <a:spLocks noGrp="1"/>
          </p:cNvSpPr>
          <p:nvPr>
            <p:ph sz="quarter" idx="4"/>
          </p:nvPr>
        </p:nvSpPr>
        <p:spPr/>
        <p:txBody>
          <a:bodyPr>
            <a:normAutofit/>
          </a:bodyPr>
          <a:lstStyle/>
          <a:p>
            <a:r>
              <a:rPr lang="en-US" b="1" dirty="0"/>
              <a:t>PI eligibility information.</a:t>
            </a:r>
            <a:r>
              <a:rPr lang="en-US" dirty="0"/>
              <a:t> The Departmental Letter, to be included as a supplementary document in the proposal, should state that the PI is eligible to participate in this program</a:t>
            </a:r>
            <a:r>
              <a:rPr lang="en-US" dirty="0" smtClean="0"/>
              <a:t>.</a:t>
            </a:r>
          </a:p>
          <a:p>
            <a:pPr marL="0" indent="0">
              <a:buNone/>
            </a:pPr>
            <a:r>
              <a:rPr lang="en-US" sz="2400" dirty="0" smtClean="0"/>
              <a:t>LETTERS OF COLLABORATION</a:t>
            </a:r>
            <a:endParaRPr lang="en-US" sz="2400" dirty="0"/>
          </a:p>
          <a:p>
            <a:r>
              <a:rPr lang="en-US" dirty="0"/>
              <a:t>Postdoctoral Researcher Mentoring Plan is required if you request funding for a post-doc.</a:t>
            </a:r>
          </a:p>
          <a:p>
            <a:endParaRPr lang="en-US" dirty="0"/>
          </a:p>
          <a:p>
            <a:endParaRPr lang="en-US" dirty="0"/>
          </a:p>
          <a:p>
            <a:endParaRPr lang="en-US" dirty="0"/>
          </a:p>
        </p:txBody>
      </p:sp>
      <p:sp>
        <p:nvSpPr>
          <p:cNvPr id="7" name="Footer Placeholder 6"/>
          <p:cNvSpPr>
            <a:spLocks noGrp="1"/>
          </p:cNvSpPr>
          <p:nvPr>
            <p:ph type="ftr" sz="quarter" idx="11"/>
          </p:nvPr>
        </p:nvSpPr>
        <p:spPr/>
        <p:txBody>
          <a:bodyPr/>
          <a:lstStyle/>
          <a:p>
            <a:r>
              <a:rPr lang="en-US" smtClean="0"/>
              <a:t>Contact RSSP at 575-3845 and ask to speak to your Department Grants Specialist</a:t>
            </a:r>
            <a:endParaRPr lang="en-US"/>
          </a:p>
        </p:txBody>
      </p:sp>
    </p:spTree>
    <p:extLst>
      <p:ext uri="{BB962C8B-B14F-4D97-AF65-F5344CB8AC3E}">
        <p14:creationId xmlns:p14="http://schemas.microsoft.com/office/powerpoint/2010/main" val="4262549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SUPPLEMENTARY </a:t>
            </a:r>
            <a:r>
              <a:rPr lang="en-US" dirty="0" smtClean="0"/>
              <a:t>DOCUMENT:</a:t>
            </a:r>
            <a:br>
              <a:rPr lang="en-US" dirty="0" smtClean="0"/>
            </a:br>
            <a:r>
              <a:rPr lang="en-US" dirty="0" smtClean="0"/>
              <a:t>Departmental Letter</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i="1" dirty="0" smtClean="0"/>
              <a:t>1</a:t>
            </a:r>
            <a:r>
              <a:rPr lang="en-US" i="1" dirty="0"/>
              <a:t>. Departmental Letter</a:t>
            </a:r>
            <a:r>
              <a:rPr lang="en-US" b="1" i="1" dirty="0"/>
              <a:t> (a proposal submitted without this Letter will be returned without review) - </a:t>
            </a:r>
            <a:r>
              <a:rPr lang="en-US" dirty="0"/>
              <a:t>In recognition of the teacher-scholar role of beginning faculty members, NSF encourages organizations to value and reward the integration of research and education. This integration of research and education requires close collaboration between the CAREER principal investigator (PI) and his/her organization throughout the duration of the award. To demonstrate the department’s support of the integrated research and education plan of the CAREER awardee, the proposal must include one (and only one) letter from the PI's department head (or equivalent organizational official). If a proposer is in two departments, the letter should be signed by the Department Head in which tenure will be granted. In those cases where tenure is a joint decision, the letter should be signed by both Department Heads. The letter, which will be included as part of the consideration of the overall merits of the proposal, should demonstrate an understanding of, and a commitment to, the effective integration of research and education as a primary objective of the CAREER award. A letter that fails to acknowledge institutional commitment to the professional development and mentoring of the PI in both research and education may disadvantage an otherwise outstanding proposal.</a:t>
            </a:r>
          </a:p>
          <a:p>
            <a:pPr marL="0" indent="0">
              <a:buNone/>
            </a:pPr>
            <a:r>
              <a:rPr lang="en-US" dirty="0"/>
              <a:t>The Departmental Letter should be </a:t>
            </a:r>
            <a:r>
              <a:rPr lang="en-US" b="1" dirty="0"/>
              <a:t>no more than 2 pages in length</a:t>
            </a:r>
            <a:r>
              <a:rPr lang="en-US" dirty="0"/>
              <a:t>, and </a:t>
            </a:r>
            <a:r>
              <a:rPr lang="en-US" b="1" dirty="0"/>
              <a:t>include the department head's name and title, below the signature</a:t>
            </a:r>
            <a:r>
              <a:rPr lang="en-US" dirty="0"/>
              <a:t>. The letter should contain the following elements:</a:t>
            </a:r>
          </a:p>
          <a:p>
            <a:r>
              <a:rPr lang="en-US" dirty="0"/>
              <a:t>An indication that the PI's proposed CAREER research and education activities are supported by and integrated into the educational and research goals of the department and the organization, and that the department is committed to the support and professional development of the PI;</a:t>
            </a:r>
          </a:p>
          <a:p>
            <a:r>
              <a:rPr lang="en-US" dirty="0"/>
              <a:t>A description of a) the relationship between the CAREER project, the PI's career goals and job responsibilities, and the goals of his/her department/organization, and b) the ways in which the department head (or equivalent) will ensure the appropriate mentoring of the PI, in the context of the PI's career development and his/her efforts to integrate research and education throughout the period of the award and beyond; and</a:t>
            </a:r>
          </a:p>
          <a:p>
            <a:r>
              <a:rPr lang="en-US" dirty="0"/>
              <a:t>A statement to the effect that the PI is eligible for the CAREER program</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Contact RSSP at 575-3845 and ask to speak to your Department Grants Specialist</a:t>
            </a:r>
            <a:endParaRPr lang="en-US"/>
          </a:p>
        </p:txBody>
      </p:sp>
    </p:spTree>
    <p:extLst>
      <p:ext uri="{BB962C8B-B14F-4D97-AF65-F5344CB8AC3E}">
        <p14:creationId xmlns:p14="http://schemas.microsoft.com/office/powerpoint/2010/main" val="178904438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436</TotalTime>
  <Words>1256</Words>
  <Application>Microsoft Office PowerPoint</Application>
  <PresentationFormat>Widescreen</PresentationFormat>
  <Paragraphs>102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Trebuchet MS</vt:lpstr>
      <vt:lpstr>Wingdings</vt:lpstr>
      <vt:lpstr>Wingdings 3</vt:lpstr>
      <vt:lpstr>Facet</vt:lpstr>
      <vt:lpstr>NSF CAREER PROPOSAL</vt:lpstr>
      <vt:lpstr>Getting Started</vt:lpstr>
      <vt:lpstr>Inside NSF Fastlane</vt:lpstr>
      <vt:lpstr>NSF Proposal Parts</vt:lpstr>
      <vt:lpstr>BUDGET &amp; BUDGET JUSTIFICATION</vt:lpstr>
      <vt:lpstr>PROJECT SUMMARY</vt:lpstr>
      <vt:lpstr>PROJECT SUMMARY:    SPECIAL CHARACTERS GUIDANCE</vt:lpstr>
      <vt:lpstr>SUPPLEMENTARY DOCUMENTS</vt:lpstr>
      <vt:lpstr>SUPPLEMENTARY DOCUMENT: Departmental Letter</vt:lpstr>
      <vt:lpstr>SUPPLEMENTARY DOCUMENT: Letters of Support</vt:lpstr>
      <vt:lpstr>FORMATTING GUIDELINES</vt:lpstr>
      <vt:lpstr>Handout:  NSF CHECKLIST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NSF CAREER PROPOSAL</dc:title>
  <dc:creator>Renee Vendetti</dc:creator>
  <cp:lastModifiedBy>Renee Vendetti</cp:lastModifiedBy>
  <cp:revision>18</cp:revision>
  <cp:lastPrinted>2014-04-10T16:29:03Z</cp:lastPrinted>
  <dcterms:created xsi:type="dcterms:W3CDTF">2014-04-08T19:54:55Z</dcterms:created>
  <dcterms:modified xsi:type="dcterms:W3CDTF">2014-04-10T16:43:31Z</dcterms:modified>
</cp:coreProperties>
</file>